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874C3-7897-4D46-8691-6D36257346C6}" type="datetimeFigureOut">
              <a:rPr lang="it-IT" smtClean="0"/>
              <a:pPr/>
              <a:t>29/05/2016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8850-AE83-459D-B297-993858597F6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4800" dirty="0" smtClean="0">
                <a:solidFill>
                  <a:srgbClr val="FFFF00"/>
                </a:solidFill>
              </a:rPr>
              <a:t>L’adattamento delle piante all’ambiente</a:t>
            </a:r>
            <a:endParaRPr lang="it-IT" sz="4800" dirty="0">
              <a:solidFill>
                <a:srgbClr val="FFFF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it-IT" sz="3600" dirty="0" smtClean="0">
                <a:solidFill>
                  <a:srgbClr val="FFFF00"/>
                </a:solidFill>
              </a:rPr>
              <a:t>Luca Ferrari </a:t>
            </a:r>
          </a:p>
          <a:p>
            <a:r>
              <a:rPr lang="it-IT" sz="3600" dirty="0" smtClean="0">
                <a:solidFill>
                  <a:srgbClr val="FFFF00"/>
                </a:solidFill>
              </a:rPr>
              <a:t>1B</a:t>
            </a:r>
          </a:p>
          <a:p>
            <a:r>
              <a:rPr lang="it-IT" sz="3600" dirty="0" smtClean="0">
                <a:solidFill>
                  <a:srgbClr val="FFFF00"/>
                </a:solidFill>
              </a:rPr>
              <a:t>28/05/16</a:t>
            </a:r>
            <a:endParaRPr lang="it-IT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dirty="0" smtClean="0">
                <a:solidFill>
                  <a:srgbClr val="FFFF00"/>
                </a:solidFill>
              </a:rPr>
              <a:t>Le piante</a:t>
            </a:r>
            <a:endParaRPr lang="it-IT" sz="4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200" dirty="0" smtClean="0">
                <a:solidFill>
                  <a:srgbClr val="FFFF00"/>
                </a:solidFill>
              </a:rPr>
              <a:t>Le piante rappresentano la prima forma di vita apparsa sulla terra.</a:t>
            </a:r>
          </a:p>
          <a:p>
            <a:r>
              <a:rPr lang="it-IT" sz="2200" dirty="0" smtClean="0">
                <a:solidFill>
                  <a:srgbClr val="FFFF00"/>
                </a:solidFill>
              </a:rPr>
              <a:t>La </a:t>
            </a:r>
            <a:r>
              <a:rPr lang="it-IT" sz="2200" dirty="0">
                <a:solidFill>
                  <a:srgbClr val="FFFF00"/>
                </a:solidFill>
              </a:rPr>
              <a:t>maggior parte delle piante sono incluse nel gruppo delle </a:t>
            </a:r>
            <a:r>
              <a:rPr lang="it-IT" sz="2200" dirty="0" smtClean="0">
                <a:solidFill>
                  <a:srgbClr val="FFFF00"/>
                </a:solidFill>
              </a:rPr>
              <a:t>Angiosperme, </a:t>
            </a:r>
            <a:r>
              <a:rPr lang="it-IT" sz="2200" dirty="0">
                <a:solidFill>
                  <a:srgbClr val="FFFF00"/>
                </a:solidFill>
              </a:rPr>
              <a:t>che si distinguono dagli altri </a:t>
            </a:r>
            <a:r>
              <a:rPr lang="it-IT" sz="2200" dirty="0" smtClean="0">
                <a:solidFill>
                  <a:srgbClr val="FFFF00"/>
                </a:solidFill>
              </a:rPr>
              <a:t>gruppi</a:t>
            </a:r>
            <a:r>
              <a:rPr lang="it-IT" sz="2200" dirty="0">
                <a:solidFill>
                  <a:srgbClr val="FFFF00"/>
                </a:solidFill>
              </a:rPr>
              <a:t> per la produzione </a:t>
            </a:r>
            <a:r>
              <a:rPr lang="it-IT" sz="2200" dirty="0" smtClean="0">
                <a:solidFill>
                  <a:srgbClr val="FFFF00"/>
                </a:solidFill>
              </a:rPr>
              <a:t>di fiori, </a:t>
            </a:r>
            <a:r>
              <a:rPr lang="it-IT" sz="2200" dirty="0">
                <a:solidFill>
                  <a:srgbClr val="FFFF00"/>
                </a:solidFill>
              </a:rPr>
              <a:t>seguita, dopo </a:t>
            </a:r>
            <a:r>
              <a:rPr lang="it-IT" sz="2200" dirty="0" smtClean="0">
                <a:solidFill>
                  <a:srgbClr val="FFFF00"/>
                </a:solidFill>
              </a:rPr>
              <a:t>l’impollinazione</a:t>
            </a:r>
            <a:r>
              <a:rPr lang="it-IT" sz="2200" dirty="0">
                <a:solidFill>
                  <a:srgbClr val="FFFF00"/>
                </a:solidFill>
              </a:rPr>
              <a:t>,</a:t>
            </a:r>
            <a:r>
              <a:rPr lang="it-IT" sz="2200" dirty="0" smtClean="0">
                <a:solidFill>
                  <a:srgbClr val="FFFF00"/>
                </a:solidFill>
              </a:rPr>
              <a:t> </a:t>
            </a:r>
            <a:r>
              <a:rPr lang="it-IT" sz="2200" dirty="0">
                <a:solidFill>
                  <a:srgbClr val="FFFF00"/>
                </a:solidFill>
              </a:rPr>
              <a:t>dalla formazione di </a:t>
            </a:r>
            <a:r>
              <a:rPr lang="it-IT" sz="2200" dirty="0" smtClean="0">
                <a:solidFill>
                  <a:srgbClr val="FFFF00"/>
                </a:solidFill>
              </a:rPr>
              <a:t>semi</a:t>
            </a:r>
            <a:r>
              <a:rPr lang="it-IT" sz="2200" dirty="0">
                <a:solidFill>
                  <a:srgbClr val="FFFF00"/>
                </a:solidFill>
              </a:rPr>
              <a:t> racchiusi e protetti all'interno di un </a:t>
            </a:r>
            <a:r>
              <a:rPr lang="it-IT" sz="2200" dirty="0" smtClean="0">
                <a:solidFill>
                  <a:srgbClr val="FFFF00"/>
                </a:solidFill>
              </a:rPr>
              <a:t>frutto. Le piante sono divise in tre parti:</a:t>
            </a:r>
          </a:p>
          <a:p>
            <a:r>
              <a:rPr lang="it-IT" sz="2200" dirty="0" smtClean="0">
                <a:solidFill>
                  <a:srgbClr val="FFFF00"/>
                </a:solidFill>
              </a:rPr>
              <a:t>IL TRONCO:ha funzione di trasporto e sostegno, i vasi trasportano la ninfa.</a:t>
            </a:r>
          </a:p>
          <a:p>
            <a:r>
              <a:rPr lang="it-IT" sz="2200" dirty="0" smtClean="0">
                <a:solidFill>
                  <a:srgbClr val="FFFF00"/>
                </a:solidFill>
              </a:rPr>
              <a:t>LE RADICI:assorbono acqua e Sali minerali, ancorano la pianta al terreno (grazie ai peli radicali) e in alcuni casi hanno funzione di riserva.</a:t>
            </a:r>
          </a:p>
          <a:p>
            <a:r>
              <a:rPr lang="it-IT" sz="2200" dirty="0" smtClean="0">
                <a:solidFill>
                  <a:srgbClr val="FFFF00"/>
                </a:solidFill>
              </a:rPr>
              <a:t>LE FOGLIE:svolgono la fotosintesi clorofilliana e hanno funzione di respirazione;sono attaccate ai rami attraverso il picciolo</a:t>
            </a:r>
            <a:r>
              <a:rPr lang="it-IT" sz="2300" dirty="0" smtClean="0">
                <a:solidFill>
                  <a:srgbClr val="FFFF00"/>
                </a:solidFill>
              </a:rPr>
              <a:t>.</a:t>
            </a:r>
            <a:endParaRPr lang="it-IT" sz="23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L’adattamento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>
                <a:solidFill>
                  <a:srgbClr val="FFFF00"/>
                </a:solidFill>
              </a:rPr>
              <a:t>Le piante hanno una grande capacità di adattamento e possono vivere sia nelle regioni artiche che nei deserti bollenti, ma la loro sopravvivenza è sempre più minacciata dall’inquinamento del pianeta.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Ogni pianta cresce in un ambiente della terra con caratteristiche ben precise:clima, quantità di luce, quantità di acqua e tipo di terreno assumendo aspetti e comportamenti adeguati.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L'adattamento </a:t>
            </a:r>
            <a:r>
              <a:rPr lang="it-IT" dirty="0">
                <a:solidFill>
                  <a:srgbClr val="FFFF00"/>
                </a:solidFill>
              </a:rPr>
              <a:t>può aumentare l'efficienza nel procurarsi o utilizzare le risorse </a:t>
            </a:r>
            <a:r>
              <a:rPr lang="it-IT" dirty="0" smtClean="0">
                <a:solidFill>
                  <a:srgbClr val="FFFF00"/>
                </a:solidFill>
              </a:rPr>
              <a:t>fondamentali: aria,</a:t>
            </a:r>
            <a:r>
              <a:rPr lang="it-IT" dirty="0">
                <a:solidFill>
                  <a:srgbClr val="FFFF00"/>
                </a:solidFill>
              </a:rPr>
              <a:t> </a:t>
            </a:r>
            <a:r>
              <a:rPr lang="it-IT" dirty="0" smtClean="0">
                <a:solidFill>
                  <a:srgbClr val="FFFF00"/>
                </a:solidFill>
              </a:rPr>
              <a:t>luce,</a:t>
            </a:r>
            <a:r>
              <a:rPr lang="it-IT" dirty="0">
                <a:solidFill>
                  <a:srgbClr val="FFFF00"/>
                </a:solidFill>
              </a:rPr>
              <a:t> </a:t>
            </a:r>
            <a:r>
              <a:rPr lang="it-IT" dirty="0" smtClean="0">
                <a:solidFill>
                  <a:srgbClr val="FFFF00"/>
                </a:solidFill>
              </a:rPr>
              <a:t>acqua</a:t>
            </a:r>
            <a:r>
              <a:rPr lang="it-IT" dirty="0">
                <a:solidFill>
                  <a:srgbClr val="FFFF00"/>
                </a:solidFill>
              </a:rPr>
              <a:t> e </a:t>
            </a:r>
            <a:r>
              <a:rPr lang="it-IT" dirty="0" smtClean="0">
                <a:solidFill>
                  <a:srgbClr val="FFFF00"/>
                </a:solidFill>
              </a:rPr>
              <a:t>nutrimento, </a:t>
            </a:r>
            <a:r>
              <a:rPr lang="it-IT" dirty="0">
                <a:solidFill>
                  <a:srgbClr val="FFFF00"/>
                </a:solidFill>
              </a:rPr>
              <a:t>permettere di sopportare determinate condizioni fisiche </a:t>
            </a:r>
            <a:r>
              <a:rPr lang="it-IT" dirty="0" smtClean="0">
                <a:solidFill>
                  <a:srgbClr val="FFFF00"/>
                </a:solidFill>
              </a:rPr>
              <a:t>difficili: basse </a:t>
            </a:r>
            <a:r>
              <a:rPr lang="it-IT" dirty="0">
                <a:solidFill>
                  <a:srgbClr val="FFFF00"/>
                </a:solidFill>
              </a:rPr>
              <a:t>o elevate temperature e l'assenza di </a:t>
            </a:r>
            <a:r>
              <a:rPr lang="it-IT" dirty="0" smtClean="0">
                <a:solidFill>
                  <a:srgbClr val="FFFF00"/>
                </a:solidFill>
              </a:rPr>
              <a:t>luce.</a:t>
            </a:r>
            <a:endParaRPr lang="it-IT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FF00"/>
                </a:solidFill>
              </a:rPr>
              <a:t>L’adattamento delle piante carnivore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>
                <a:solidFill>
                  <a:srgbClr val="FFFF00"/>
                </a:solidFill>
              </a:rPr>
              <a:t>Le </a:t>
            </a:r>
            <a:r>
              <a:rPr lang="it-IT" b="1" dirty="0">
                <a:solidFill>
                  <a:srgbClr val="FFFF00"/>
                </a:solidFill>
              </a:rPr>
              <a:t>piante carnivore</a:t>
            </a:r>
            <a:r>
              <a:rPr lang="it-IT" dirty="0">
                <a:solidFill>
                  <a:srgbClr val="FFFF00"/>
                </a:solidFill>
              </a:rPr>
              <a:t> </a:t>
            </a:r>
            <a:r>
              <a:rPr lang="it-IT" dirty="0" smtClean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sono </a:t>
            </a:r>
            <a:r>
              <a:rPr lang="it-IT" dirty="0" smtClean="0">
                <a:solidFill>
                  <a:srgbClr val="FFFF00"/>
                </a:solidFill>
              </a:rPr>
              <a:t>piante</a:t>
            </a:r>
            <a:r>
              <a:rPr lang="it-IT" dirty="0">
                <a:solidFill>
                  <a:srgbClr val="FFFF00"/>
                </a:solidFill>
              </a:rPr>
              <a:t> che intrappolano e </a:t>
            </a:r>
            <a:r>
              <a:rPr lang="it-IT" dirty="0" smtClean="0">
                <a:solidFill>
                  <a:srgbClr val="FFFF00"/>
                </a:solidFill>
              </a:rPr>
              <a:t>consumano protozoi</a:t>
            </a:r>
            <a:r>
              <a:rPr lang="it-IT" dirty="0">
                <a:solidFill>
                  <a:srgbClr val="FFFF00"/>
                </a:solidFill>
              </a:rPr>
              <a:t> ed </a:t>
            </a:r>
            <a:r>
              <a:rPr lang="it-IT" dirty="0" smtClean="0">
                <a:solidFill>
                  <a:srgbClr val="FFFF00"/>
                </a:solidFill>
              </a:rPr>
              <a:t>animali, </a:t>
            </a:r>
            <a:r>
              <a:rPr lang="it-IT" dirty="0">
                <a:solidFill>
                  <a:srgbClr val="FFFF00"/>
                </a:solidFill>
              </a:rPr>
              <a:t>specialmente </a:t>
            </a:r>
            <a:r>
              <a:rPr lang="it-IT" dirty="0" smtClean="0">
                <a:solidFill>
                  <a:srgbClr val="FFFF00"/>
                </a:solidFill>
              </a:rPr>
              <a:t>insetti ed </a:t>
            </a:r>
            <a:r>
              <a:rPr lang="it-IT" dirty="0">
                <a:solidFill>
                  <a:srgbClr val="FFFF00"/>
                </a:solidFill>
              </a:rPr>
              <a:t>altri </a:t>
            </a:r>
            <a:r>
              <a:rPr lang="it-IT" dirty="0" smtClean="0">
                <a:solidFill>
                  <a:srgbClr val="FFFF00"/>
                </a:solidFill>
              </a:rPr>
              <a:t>artropodi, </a:t>
            </a:r>
            <a:r>
              <a:rPr lang="it-IT" dirty="0">
                <a:solidFill>
                  <a:srgbClr val="FFFF00"/>
                </a:solidFill>
              </a:rPr>
              <a:t>al fine di ottenere i nutrienti essenziali per la loro crescita.</a:t>
            </a:r>
          </a:p>
          <a:p>
            <a:r>
              <a:rPr lang="it-IT" dirty="0">
                <a:solidFill>
                  <a:srgbClr val="FFFF00"/>
                </a:solidFill>
              </a:rPr>
              <a:t>Questa singolare caratteristica è il risultato di un </a:t>
            </a:r>
            <a:r>
              <a:rPr lang="it-IT" dirty="0" smtClean="0">
                <a:solidFill>
                  <a:srgbClr val="FFFF00"/>
                </a:solidFill>
              </a:rPr>
              <a:t>adattamento</a:t>
            </a:r>
            <a:r>
              <a:rPr lang="it-IT" dirty="0">
                <a:solidFill>
                  <a:srgbClr val="FFFF00"/>
                </a:solidFill>
              </a:rPr>
              <a:t> a quegli ambienti, come </a:t>
            </a:r>
            <a:r>
              <a:rPr lang="it-IT" dirty="0" smtClean="0">
                <a:solidFill>
                  <a:srgbClr val="FFFF00"/>
                </a:solidFill>
              </a:rPr>
              <a:t>paludi,</a:t>
            </a:r>
            <a:r>
              <a:rPr lang="it-IT" dirty="0">
                <a:solidFill>
                  <a:srgbClr val="FFFF00"/>
                </a:solidFill>
              </a:rPr>
              <a:t> </a:t>
            </a:r>
            <a:r>
              <a:rPr lang="it-IT" dirty="0" smtClean="0">
                <a:solidFill>
                  <a:srgbClr val="FFFF00"/>
                </a:solidFill>
              </a:rPr>
              <a:t>torbiere</a:t>
            </a:r>
            <a:r>
              <a:rPr lang="it-IT" dirty="0">
                <a:solidFill>
                  <a:srgbClr val="FFFF00"/>
                </a:solidFill>
              </a:rPr>
              <a:t> o </a:t>
            </a:r>
            <a:r>
              <a:rPr lang="it-IT" dirty="0" smtClean="0">
                <a:solidFill>
                  <a:srgbClr val="FFFF00"/>
                </a:solidFill>
              </a:rPr>
              <a:t>rocce</a:t>
            </a:r>
            <a:r>
              <a:rPr lang="it-IT" dirty="0">
                <a:solidFill>
                  <a:srgbClr val="FFFF00"/>
                </a:solidFill>
              </a:rPr>
              <a:t> affioranti, in cui il </a:t>
            </a:r>
            <a:r>
              <a:rPr lang="it-IT" dirty="0" smtClean="0">
                <a:solidFill>
                  <a:srgbClr val="FFFF00"/>
                </a:solidFill>
              </a:rPr>
              <a:t>suolo</a:t>
            </a:r>
            <a:r>
              <a:rPr lang="it-IT" dirty="0">
                <a:solidFill>
                  <a:srgbClr val="FFFF00"/>
                </a:solidFill>
              </a:rPr>
              <a:t> per la forte </a:t>
            </a:r>
            <a:r>
              <a:rPr lang="it-IT" dirty="0" smtClean="0">
                <a:solidFill>
                  <a:srgbClr val="FFFF00"/>
                </a:solidFill>
              </a:rPr>
              <a:t>acidità</a:t>
            </a:r>
            <a:r>
              <a:rPr lang="it-IT" dirty="0">
                <a:solidFill>
                  <a:srgbClr val="FFFF00"/>
                </a:solidFill>
              </a:rPr>
              <a:t> è povero o privo di nutrienti e in particolar modo </a:t>
            </a:r>
            <a:r>
              <a:rPr lang="it-IT" dirty="0" smtClean="0">
                <a:solidFill>
                  <a:srgbClr val="FFFF00"/>
                </a:solidFill>
              </a:rPr>
              <a:t>d‘azoto, </a:t>
            </a:r>
            <a:r>
              <a:rPr lang="it-IT" dirty="0">
                <a:solidFill>
                  <a:srgbClr val="FFFF00"/>
                </a:solidFill>
              </a:rPr>
              <a:t>che viene così integrato dalla pianta attraverso la </a:t>
            </a:r>
            <a:r>
              <a:rPr lang="it-IT" dirty="0" smtClean="0">
                <a:solidFill>
                  <a:srgbClr val="FFFF00"/>
                </a:solidFill>
              </a:rPr>
              <a:t>digestione</a:t>
            </a:r>
            <a:r>
              <a:rPr lang="it-IT" dirty="0">
                <a:solidFill>
                  <a:srgbClr val="FFFF00"/>
                </a:solidFill>
              </a:rPr>
              <a:t> delle </a:t>
            </a:r>
            <a:r>
              <a:rPr lang="it-IT" dirty="0" smtClean="0">
                <a:solidFill>
                  <a:srgbClr val="FFFF00"/>
                </a:solidFill>
              </a:rPr>
              <a:t>proteine</a:t>
            </a:r>
            <a:r>
              <a:rPr lang="it-IT" dirty="0">
                <a:solidFill>
                  <a:srgbClr val="FFFF00"/>
                </a:solidFill>
              </a:rPr>
              <a:t> animali.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Le piante grasse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Le piante grasse vivono in ambienti secchi e molto caldi, hanno trasformato le loro foglie in spine per ridurre al massimo la traspirazione.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I loro fusti sono ingrossati e verdi e sono dei veri e propri serbatoi d’acqua.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Le loro radici si sviluppano orizzontalmente restando in superficie per assorbire la poca umidità notturna.</a:t>
            </a:r>
            <a:endParaRPr lang="it-IT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181</Words>
  <Application>Microsoft Office PowerPoint</Application>
  <PresentationFormat>Presentazione su schermo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L’adattamento delle piante all’ambiente</vt:lpstr>
      <vt:lpstr>Le piante</vt:lpstr>
      <vt:lpstr>L’adattamento</vt:lpstr>
      <vt:lpstr>L’adattamento delle piante carnivore</vt:lpstr>
      <vt:lpstr>Le piante grasse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L’adattamento delle piante all’ambiente</dc:title>
  <dc:creator>paolo ferrari</dc:creator>
  <cp:lastModifiedBy>Paolo</cp:lastModifiedBy>
  <cp:revision>10</cp:revision>
  <dcterms:created xsi:type="dcterms:W3CDTF">2016-05-28T17:53:46Z</dcterms:created>
  <dcterms:modified xsi:type="dcterms:W3CDTF">2016-05-29T13:23:40Z</dcterms:modified>
</cp:coreProperties>
</file>